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70" r:id="rId3"/>
    <p:sldId id="268" r:id="rId4"/>
    <p:sldId id="269" r:id="rId5"/>
    <p:sldId id="263" r:id="rId6"/>
    <p:sldId id="262" r:id="rId7"/>
    <p:sldId id="265" r:id="rId8"/>
    <p:sldId id="272" r:id="rId9"/>
    <p:sldId id="274" r:id="rId10"/>
    <p:sldId id="275" r:id="rId11"/>
    <p:sldId id="271" r:id="rId12"/>
    <p:sldId id="276" r:id="rId13"/>
    <p:sldId id="277" r:id="rId14"/>
    <p:sldId id="278" r:id="rId15"/>
    <p:sldId id="267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 autoAdjust="0"/>
    <p:restoredTop sz="89163" autoAdjust="0"/>
  </p:normalViewPr>
  <p:slideViewPr>
    <p:cSldViewPr snapToGrid="0">
      <p:cViewPr>
        <p:scale>
          <a:sx n="70" d="100"/>
          <a:sy n="70" d="100"/>
        </p:scale>
        <p:origin x="1576" y="9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2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joanneyu/Desktop/Thinkful%20Data%20Analytics/M13%20-%20Capstone-CaseStudy%201/Lariat_data_set-jy%20Submission%202%20cop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1: Company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'[Lariat_data_set-jy Submission 2 copy.xlsx]Sales-Summary'!$C$13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E-5145-948F-5F694FB25F6B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E-5145-948F-5F694FB25F6B}"/>
              </c:ext>
            </c:extLst>
          </c:dPt>
          <c:cat>
            <c:strRef>
              <c:f>'[Lariat_data_set-jy Submission 2 copy.xlsx]Sales-Summary'!$A$14:$A$16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'[Lariat_data_set-jy Submission 2 copy.xlsx]Sales-Summary'!$C$14:$C$16</c:f>
              <c:numCache>
                <c:formatCode>_("$"* #,##0.00_);_("$"* \(#,##0.00\);_("$"* "-"??_);_(@_)</c:formatCode>
                <c:ptCount val="3"/>
                <c:pt idx="0">
                  <c:v>81082550</c:v>
                </c:pt>
                <c:pt idx="1">
                  <c:v>33076688.639999952</c:v>
                </c:pt>
                <c:pt idx="2">
                  <c:v>48005861.360000044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E-5145-948F-5F694FB25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633632"/>
        <c:axId val="630056928"/>
      </c:barChart>
      <c:catAx>
        <c:axId val="5956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056928"/>
        <c:crosses val="autoZero"/>
        <c:auto val="1"/>
        <c:lblAlgn val="ctr"/>
        <c:lblOffset val="100"/>
        <c:noMultiLvlLbl val="0"/>
      </c:catAx>
      <c:valAx>
        <c:axId val="6300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63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Combination Strategy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'Sales-Summary'!$F$13</c:f>
              <c:strCache>
                <c:ptCount val="1"/>
                <c:pt idx="0">
                  <c:v>Combination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38E-6C4D-BF89-CBC90D03C1E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8E-6C4D-BF89-CBC90D03C1E2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'Sales-Summary'!$F$14:$F$16</c:f>
              <c:numCache>
                <c:formatCode>_("$"* #,##0.00_);_("$"* \(#,##0.00\);_("$"* "-"??_);_(@_)</c:formatCode>
                <c:ptCount val="3"/>
                <c:pt idx="0">
                  <c:v>84787353.149068326</c:v>
                </c:pt>
                <c:pt idx="1">
                  <c:v>33281097.807875782</c:v>
                </c:pt>
                <c:pt idx="2">
                  <c:v>51506255.341192544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E-6C4D-BF89-CBC90D03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312128"/>
        <c:axId val="634267856"/>
      </c:barChart>
      <c:catAx>
        <c:axId val="6343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267856"/>
        <c:crosses val="autoZero"/>
        <c:auto val="1"/>
        <c:lblAlgn val="ctr"/>
        <c:lblOffset val="100"/>
        <c:noMultiLvlLbl val="0"/>
      </c:catAx>
      <c:valAx>
        <c:axId val="63426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31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Combination Strategy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'Sales-Summary'!$F$13</c:f>
              <c:strCache>
                <c:ptCount val="1"/>
                <c:pt idx="0">
                  <c:v>Combination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38E-6C4D-BF89-CBC90D03C1E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8E-6C4D-BF89-CBC90D03C1E2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'Sales-Summary'!$F$14:$F$16</c:f>
              <c:numCache>
                <c:formatCode>_("$"* #,##0.00_);_("$"* \(#,##0.00\);_("$"* "-"??_);_(@_)</c:formatCode>
                <c:ptCount val="3"/>
                <c:pt idx="0">
                  <c:v>84787353.149068326</c:v>
                </c:pt>
                <c:pt idx="1">
                  <c:v>33281097.807875782</c:v>
                </c:pt>
                <c:pt idx="2">
                  <c:v>51506255.341192544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E-6C4D-BF89-CBC90D03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312128"/>
        <c:axId val="634267856"/>
      </c:barChart>
      <c:catAx>
        <c:axId val="6343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267856"/>
        <c:crosses val="autoZero"/>
        <c:auto val="1"/>
        <c:lblAlgn val="ctr"/>
        <c:lblOffset val="100"/>
        <c:noMultiLvlLbl val="0"/>
      </c:catAx>
      <c:valAx>
        <c:axId val="63426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31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Combination Strategy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'Sales-Summary'!$F$13</c:f>
              <c:strCache>
                <c:ptCount val="1"/>
                <c:pt idx="0">
                  <c:v>Combination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38E-6C4D-BF89-CBC90D03C1E2}"/>
              </c:ext>
            </c:extLst>
          </c:dPt>
          <c:dPt>
            <c:idx val="2"/>
            <c:invertIfNegative val="0"/>
            <c:bubble3D val="0"/>
            <c:spPr>
              <a:solidFill>
                <a:srgbClr val="B2B2B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8E-6C4D-BF89-CBC90D03C1E2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'Sales-Summary'!$F$14:$F$16</c:f>
              <c:numCache>
                <c:formatCode>_("$"* #,##0.00_);_("$"* \(#,##0.00\);_("$"* "-"??_);_(@_)</c:formatCode>
                <c:ptCount val="3"/>
                <c:pt idx="0">
                  <c:v>84787353.149068326</c:v>
                </c:pt>
                <c:pt idx="1">
                  <c:v>33281097.807875782</c:v>
                </c:pt>
                <c:pt idx="2">
                  <c:v>51506255.341192544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E-6C4D-BF89-CBC90D03C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312128"/>
        <c:axId val="634267856"/>
      </c:barChart>
      <c:catAx>
        <c:axId val="6343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267856"/>
        <c:crosses val="autoZero"/>
        <c:auto val="1"/>
        <c:lblAlgn val="ctr"/>
        <c:lblOffset val="100"/>
        <c:noMultiLvlLbl val="0"/>
      </c:catAx>
      <c:valAx>
        <c:axId val="63426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31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1: Company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'[Lariat_data_set-jy Submission 2 copy.xlsx]Sales-Summary'!$C$13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E-5145-948F-5F694FB25F6B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E-5145-948F-5F694FB25F6B}"/>
              </c:ext>
            </c:extLst>
          </c:dPt>
          <c:cat>
            <c:strRef>
              <c:f>'[Lariat_data_set-jy Submission 2 copy.xlsx]Sales-Summary'!$A$14:$A$16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'[Lariat_data_set-jy Submission 2 copy.xlsx]Sales-Summary'!$C$14:$C$16</c:f>
              <c:numCache>
                <c:formatCode>_("$"* #,##0.00_);_("$"* \(#,##0.00\);_("$"* "-"??_);_(@_)</c:formatCode>
                <c:ptCount val="3"/>
                <c:pt idx="0">
                  <c:v>81082550</c:v>
                </c:pt>
                <c:pt idx="1">
                  <c:v>33076688.639999952</c:v>
                </c:pt>
                <c:pt idx="2">
                  <c:v>48005861.360000044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E-5145-948F-5F694FB25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633632"/>
        <c:axId val="630056928"/>
      </c:barChart>
      <c:catAx>
        <c:axId val="5956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056928"/>
        <c:crosses val="autoZero"/>
        <c:auto val="1"/>
        <c:lblAlgn val="ctr"/>
        <c:lblOffset val="100"/>
        <c:noMultiLvlLbl val="0"/>
      </c:catAx>
      <c:valAx>
        <c:axId val="6300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63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Strategy 1: Company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'[Lariat_data_set-jy Submission 2 copy.xlsx]Sales-Summary'!$C$13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2E-5145-948F-5F694FB25F6B}"/>
              </c:ext>
            </c:extLst>
          </c:dPt>
          <c:dPt>
            <c:idx val="2"/>
            <c:invertIfNegative val="0"/>
            <c:bubble3D val="0"/>
            <c:spPr>
              <a:solidFill>
                <a:srgbClr val="B2B2B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2E-5145-948F-5F694FB25F6B}"/>
              </c:ext>
            </c:extLst>
          </c:dPt>
          <c:cat>
            <c:strRef>
              <c:f>'[Lariat_data_set-jy Submission 2 copy.xlsx]Sales-Summary'!$A$14:$A$16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'[Lariat_data_set-jy Submission 2 copy.xlsx]Sales-Summary'!$C$14:$C$16</c:f>
              <c:numCache>
                <c:formatCode>_("$"* #,##0.00_);_("$"* \(#,##0.00\);_("$"* "-"??_);_(@_)</c:formatCode>
                <c:ptCount val="3"/>
                <c:pt idx="0">
                  <c:v>81082550</c:v>
                </c:pt>
                <c:pt idx="1">
                  <c:v>33076688.639999952</c:v>
                </c:pt>
                <c:pt idx="2">
                  <c:v>48005861.360000044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E-5145-948F-5F694FB25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633632"/>
        <c:axId val="630056928"/>
      </c:barChart>
      <c:catAx>
        <c:axId val="5956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0056928"/>
        <c:crosses val="autoZero"/>
        <c:auto val="1"/>
        <c:lblAlgn val="ctr"/>
        <c:lblOffset val="100"/>
        <c:noMultiLvlLbl val="0"/>
      </c:catAx>
      <c:valAx>
        <c:axId val="6300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63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2: Shifting</a:t>
            </a:r>
            <a:r>
              <a:rPr lang="en-US" baseline="0"/>
              <a:t> Car Models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'Sales-Summary'!$D$13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C2-BC42-81B7-8FBF09C65DDA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9C2-BC42-81B7-8FBF09C65DDA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'Sales-Summary'!$D$14:$D$16</c:f>
              <c:numCache>
                <c:formatCode>_("$"* #,##0.00_);_("$"* \(#,##0.00\);_("$"* "-"??_);_(@_)</c:formatCode>
                <c:ptCount val="3"/>
                <c:pt idx="0">
                  <c:v>65327541.149068326</c:v>
                </c:pt>
                <c:pt idx="1">
                  <c:v>33281097.807875782</c:v>
                </c:pt>
                <c:pt idx="2">
                  <c:v>32046443.341192544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2-BC42-81B7-8FBF09C65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690368"/>
        <c:axId val="634694368"/>
      </c:barChart>
      <c:catAx>
        <c:axId val="63469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4368"/>
        <c:crosses val="autoZero"/>
        <c:auto val="1"/>
        <c:lblAlgn val="ctr"/>
        <c:lblOffset val="100"/>
        <c:noMultiLvlLbl val="0"/>
      </c:catAx>
      <c:valAx>
        <c:axId val="6346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2: Shifting</a:t>
            </a:r>
            <a:r>
              <a:rPr lang="en-US" baseline="0"/>
              <a:t> Car Models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'Sales-Summary'!$D$13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C2-BC42-81B7-8FBF09C65DDA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9C2-BC42-81B7-8FBF09C65DDA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'Sales-Summary'!$D$14:$D$16</c:f>
              <c:numCache>
                <c:formatCode>_("$"* #,##0.00_);_("$"* \(#,##0.00\);_("$"* "-"??_);_(@_)</c:formatCode>
                <c:ptCount val="3"/>
                <c:pt idx="0">
                  <c:v>65327541.149068326</c:v>
                </c:pt>
                <c:pt idx="1">
                  <c:v>33281097.807875782</c:v>
                </c:pt>
                <c:pt idx="2">
                  <c:v>32046443.341192544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2-BC42-81B7-8FBF09C65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690368"/>
        <c:axId val="634694368"/>
      </c:barChart>
      <c:catAx>
        <c:axId val="63469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4368"/>
        <c:crosses val="autoZero"/>
        <c:auto val="1"/>
        <c:lblAlgn val="ctr"/>
        <c:lblOffset val="100"/>
        <c:noMultiLvlLbl val="0"/>
      </c:catAx>
      <c:valAx>
        <c:axId val="6346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2: Shifting</a:t>
            </a:r>
            <a:r>
              <a:rPr lang="en-US" baseline="0"/>
              <a:t> Car Models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'Sales-Summary'!$D$13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C2-BC42-81B7-8FBF09C65DDA}"/>
              </c:ext>
            </c:extLst>
          </c:dPt>
          <c:dPt>
            <c:idx val="2"/>
            <c:invertIfNegative val="0"/>
            <c:bubble3D val="0"/>
            <c:spPr>
              <a:solidFill>
                <a:srgbClr val="B2B2B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9C2-BC42-81B7-8FBF09C65DDA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'Sales-Summary'!$D$14:$D$16</c:f>
              <c:numCache>
                <c:formatCode>_("$"* #,##0.00_);_("$"* \(#,##0.00\);_("$"* "-"??_);_(@_)</c:formatCode>
                <c:ptCount val="3"/>
                <c:pt idx="0">
                  <c:v>65327541.149068326</c:v>
                </c:pt>
                <c:pt idx="1">
                  <c:v>33281097.807875782</c:v>
                </c:pt>
                <c:pt idx="2">
                  <c:v>32046443.341192544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2-BC42-81B7-8FBF09C65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690368"/>
        <c:axId val="634694368"/>
      </c:barChart>
      <c:catAx>
        <c:axId val="63469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4368"/>
        <c:crosses val="autoZero"/>
        <c:auto val="1"/>
        <c:lblAlgn val="ctr"/>
        <c:lblOffset val="100"/>
        <c:noMultiLvlLbl val="0"/>
      </c:catAx>
      <c:valAx>
        <c:axId val="6346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69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Strategy 3: Mandatory Fee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'Sales-Summary'!$E$13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FE-8B44-8129-86CF00E67841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3FE-8B44-8129-86CF00E67841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'Sales-Summary'!$E$14:$E$16</c:f>
              <c:numCache>
                <c:formatCode>_("$"* #,##0.00_);_("$"* \(#,##0.00\);_("$"* "-"??_);_(@_)</c:formatCode>
                <c:ptCount val="3"/>
                <c:pt idx="0">
                  <c:v>68109342</c:v>
                </c:pt>
                <c:pt idx="1">
                  <c:v>33076688.639999952</c:v>
                </c:pt>
                <c:pt idx="2">
                  <c:v>35032653.360000044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E-8B44-8129-86CF00E67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3916864"/>
        <c:axId val="633383584"/>
      </c:barChart>
      <c:catAx>
        <c:axId val="63391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383584"/>
        <c:crosses val="autoZero"/>
        <c:auto val="1"/>
        <c:lblAlgn val="ctr"/>
        <c:lblOffset val="100"/>
        <c:noMultiLvlLbl val="0"/>
      </c:catAx>
      <c:valAx>
        <c:axId val="63338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91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Strategy 3: Mandatory Fee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'Sales-Summary'!$E$13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FE-8B44-8129-86CF00E67841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3FE-8B44-8129-86CF00E67841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'Sales-Summary'!$E$14:$E$16</c:f>
              <c:numCache>
                <c:formatCode>_("$"* #,##0.00_);_("$"* \(#,##0.00\);_("$"* "-"??_);_(@_)</c:formatCode>
                <c:ptCount val="3"/>
                <c:pt idx="0">
                  <c:v>68109342</c:v>
                </c:pt>
                <c:pt idx="1">
                  <c:v>33076688.639999952</c:v>
                </c:pt>
                <c:pt idx="2">
                  <c:v>35032653.360000044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E-8B44-8129-86CF00E67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3916864"/>
        <c:axId val="633383584"/>
      </c:barChart>
      <c:catAx>
        <c:axId val="63391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383584"/>
        <c:crosses val="autoZero"/>
        <c:auto val="1"/>
        <c:lblAlgn val="ctr"/>
        <c:lblOffset val="100"/>
        <c:noMultiLvlLbl val="0"/>
      </c:catAx>
      <c:valAx>
        <c:axId val="63338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91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Strategy 3: Mandatory Fee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'Sales-Summary'!$E$13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FE-8B44-8129-86CF00E67841}"/>
              </c:ext>
            </c:extLst>
          </c:dPt>
          <c:dPt>
            <c:idx val="2"/>
            <c:invertIfNegative val="0"/>
            <c:bubble3D val="0"/>
            <c:spPr>
              <a:solidFill>
                <a:srgbClr val="B2B2B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3FE-8B44-8129-86CF00E67841}"/>
              </c:ext>
            </c:extLst>
          </c:dPt>
          <c:cat>
            <c:strRef>
              <c:f>'Sales-Summary'!$A$14:$A$16</c:f>
              <c:strCache>
                <c:ptCount val="3"/>
                <c:pt idx="0">
                  <c:v>Total Car Revenue </c:v>
                </c:pt>
                <c:pt idx="1">
                  <c:v>Total Car Costs </c:v>
                </c:pt>
                <c:pt idx="2">
                  <c:v>Total Net Revenue</c:v>
                </c:pt>
              </c:strCache>
            </c:strRef>
          </c:cat>
          <c:val>
            <c:numRef>
              <c:f>'Sales-Summary'!$E$14:$E$16</c:f>
              <c:numCache>
                <c:formatCode>_("$"* #,##0.00_);_("$"* \(#,##0.00\);_("$"* "-"??_);_(@_)</c:formatCode>
                <c:ptCount val="3"/>
                <c:pt idx="0">
                  <c:v>68109342</c:v>
                </c:pt>
                <c:pt idx="1">
                  <c:v>33076688.639999952</c:v>
                </c:pt>
                <c:pt idx="2">
                  <c:v>35032653.360000044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E-8B44-8129-86CF00E67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3916864"/>
        <c:axId val="633383584"/>
      </c:barChart>
      <c:catAx>
        <c:axId val="63391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383584"/>
        <c:crosses val="autoZero"/>
        <c:auto val="1"/>
        <c:lblAlgn val="ctr"/>
        <c:lblOffset val="100"/>
        <c:noMultiLvlLbl val="0"/>
      </c:catAx>
      <c:valAx>
        <c:axId val="63338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91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0.32081</cdr:x>
      <cdr:y>0.1616</cdr:y>
    </cdr:from>
    <cdr:to>
      <cdr:x>0.66943</cdr:x>
      <cdr:y>0.28318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04B88A4-7E7E-E748-AA75-D819B24AC4B3}"/>
            </a:ext>
          </a:extLst>
        </cdr:cNvPr>
        <cdr:cNvSpPr txBox="1"/>
      </cdr:nvSpPr>
      <cdr:spPr>
        <a:xfrm xmlns:a="http://schemas.openxmlformats.org/drawingml/2006/main">
          <a:off x="2088084" y="675217"/>
          <a:ext cx="2269067" cy="508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24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0.42358</cdr:x>
      <cdr:y>0.5</cdr:y>
    </cdr:from>
    <cdr:to>
      <cdr:x>0.69675</cdr:x>
      <cdr:y>0.63121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CD5928C-60A4-1742-9A01-F53B7331BCE5}"/>
            </a:ext>
          </a:extLst>
        </cdr:cNvPr>
        <cdr:cNvSpPr txBox="1"/>
      </cdr:nvSpPr>
      <cdr:spPr>
        <a:xfrm xmlns:a="http://schemas.openxmlformats.org/drawingml/2006/main">
          <a:off x="2756952" y="2089150"/>
          <a:ext cx="1778000" cy="5482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b="1" dirty="0">
              <a:latin typeface="Arial" panose="020B0604020202020204" pitchFamily="34" charset="0"/>
              <a:cs typeface="Arial" panose="020B0604020202020204" pitchFamily="34" charset="0"/>
            </a:rPr>
            <a:t>$33,076,688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0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We are looking at the top 5 profitable car models in the company.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Pontiac – Grand Prix (23)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Mercury – Grand Marquis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Lexus – LS (21)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Ranger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Chevrolet – Express 3500 (20)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is to add 6 ADDITIONAL cars for each of these profitable models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we are going to remove the 5 non profitable car models in the fleet. Those models are: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 – 5000CS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Daewoo – Nubira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Aspire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Plymouth – </a:t>
            </a:r>
            <a:r>
              <a:rPr lang="en-US" dirty="0" err="1"/>
              <a:t>Volare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Saturn – Relay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&gt;&gt;&gt; By removing (5) models, you are reducing cost and profits earned from the past year. {(Costs: -$46,084.56) + (Profits: $41,537) = }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Overall, increases our fleet to 4025 cars </a:t>
            </a:r>
          </a:p>
          <a:p>
            <a:r>
              <a:rPr lang="en-US" dirty="0"/>
              <a:t>Total Car Revenue: $65,327,541.15</a:t>
            </a:r>
          </a:p>
          <a:p>
            <a:r>
              <a:rPr lang="en-US" dirty="0"/>
              <a:t>Total Car Costs: $33,281,097.81</a:t>
            </a:r>
          </a:p>
          <a:p>
            <a:r>
              <a:rPr lang="en-US" dirty="0"/>
              <a:t>Total Profit: $32,046,443.34</a:t>
            </a:r>
          </a:p>
          <a:p>
            <a:endParaRPr lang="en-US" dirty="0"/>
          </a:p>
          <a:p>
            <a:r>
              <a:rPr lang="en-US" dirty="0"/>
              <a:t>Because we are simultaneously removing and adding car models to the fleet, the profit is not as significant. It is 0.71%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6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We are looking at the top 5 profitable car models in the company.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Pontiac – Grand Prix (23)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Mercury – Grand Marquis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Lexus – LS (21)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Ranger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Chevrolet – Express 3500 (20)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is to add 6 ADDITIONAL cars for each of these profitable models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we are going to remove the 5 non profitable car models in the fleet. Those models are: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 – 5000CS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Daewoo – Nubira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Aspire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Plymouth – </a:t>
            </a:r>
            <a:r>
              <a:rPr lang="en-US" dirty="0" err="1"/>
              <a:t>Volare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Saturn – Relay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&gt;&gt;&gt; By removing (5) models, you are reducing cost and profits earned from the past year. {(Costs: -$46,084.56) + (Profits: $41,537) = }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Overall, increases our fleet to 4025 cars </a:t>
            </a:r>
          </a:p>
          <a:p>
            <a:r>
              <a:rPr lang="en-US" dirty="0"/>
              <a:t>Total Car Revenue: $65,327,541.15</a:t>
            </a:r>
          </a:p>
          <a:p>
            <a:r>
              <a:rPr lang="en-US" dirty="0"/>
              <a:t>Total Car Costs: $33,281,097.81</a:t>
            </a:r>
          </a:p>
          <a:p>
            <a:r>
              <a:rPr lang="en-US" dirty="0"/>
              <a:t>Total Profit: $32,046,443.34</a:t>
            </a:r>
          </a:p>
          <a:p>
            <a:endParaRPr lang="en-US" dirty="0"/>
          </a:p>
          <a:p>
            <a:r>
              <a:rPr lang="en-US" dirty="0"/>
              <a:t>Because we are simultaneously removing and adding car models to the fleet, the profit is not as significant. It is 0.71%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We are looking at the top 5 profitable car models in the company.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Pontiac – Grand Prix (23)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Mercury – Grand Marquis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Lexus – LS (21)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Ranger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Chevrolet – Express 3500 (20)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is to add 6 ADDITIONAL cars for each of these profitable models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we are going to remove the 5 non profitable car models in the fleet. Those models are: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 – 5000CS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Daewoo – Nubira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Aspire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Plymouth – </a:t>
            </a:r>
            <a:r>
              <a:rPr lang="en-US" dirty="0" err="1"/>
              <a:t>Volare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Saturn – Relay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&gt;&gt;&gt; By removing (5) models, you are reducing cost and profits earned from the past year. {(Costs: -$46,084.56) + (Profits: $41,537) = }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Overall, increases our fleet to 4025 cars </a:t>
            </a:r>
          </a:p>
          <a:p>
            <a:r>
              <a:rPr lang="en-US" dirty="0"/>
              <a:t>Total Car Revenue: $65,327,541.15</a:t>
            </a:r>
          </a:p>
          <a:p>
            <a:r>
              <a:rPr lang="en-US" dirty="0"/>
              <a:t>Total Car Costs: $33,281,097.81</a:t>
            </a:r>
          </a:p>
          <a:p>
            <a:r>
              <a:rPr lang="en-US" dirty="0"/>
              <a:t>Total Profit: $32,046,443.34</a:t>
            </a:r>
          </a:p>
          <a:p>
            <a:endParaRPr lang="en-US" dirty="0"/>
          </a:p>
          <a:p>
            <a:r>
              <a:rPr lang="en-US" dirty="0"/>
              <a:t>Because we are simultaneously removing and adding car models to the fleet, the profit is not as significant. It is 0.71%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We are looking at the top 5 profitable car models in the company.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Pontiac – Grand Prix (23)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Mercury – Grand Marquis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Lexus – LS (21)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Ranger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Chevrolet – Express 3500 (20)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is to add 6 ADDITIONAL cars for each of these profitable models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we are going to remove the 5 non profitable car models in the fleet. Those models are: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 – 5000CS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Daewoo – Nubira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Aspire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Plymouth – </a:t>
            </a:r>
            <a:r>
              <a:rPr lang="en-US" dirty="0" err="1"/>
              <a:t>Volare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Saturn – Relay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&gt;&gt;&gt; By removing (5) models, you are reducing cost and profits earned from the past year. {(Costs: -$46,084.56) + (Profits: $41,537) = }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Overall, increases our fleet to 4025 cars </a:t>
            </a:r>
          </a:p>
          <a:p>
            <a:r>
              <a:rPr lang="en-US" dirty="0"/>
              <a:t>Total Car Revenue: $65,327,541.15</a:t>
            </a:r>
          </a:p>
          <a:p>
            <a:r>
              <a:rPr lang="en-US" dirty="0"/>
              <a:t>Total Car Costs: $33,281,097.81</a:t>
            </a:r>
          </a:p>
          <a:p>
            <a:r>
              <a:rPr lang="en-US" dirty="0"/>
              <a:t>Total Profit: $32,046,443.34</a:t>
            </a:r>
          </a:p>
          <a:p>
            <a:endParaRPr lang="en-US" dirty="0"/>
          </a:p>
          <a:p>
            <a:r>
              <a:rPr lang="en-US" dirty="0"/>
              <a:t>Because we are simultaneously removing and adding car models to the fleet, the profit is not as significant. It is 0.71%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9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3: Enforcing mandatory 5% insurance fee on all renter’s total. This can range from (0-10%). </a:t>
            </a:r>
          </a:p>
          <a:p>
            <a:r>
              <a:rPr lang="en-US" dirty="0"/>
              <a:t>Reason: Ensures the safety of the rider. Let’s say if the renter is reliable with a clean license, they can be omitted from the contributing if they provide proof. If not, we charge the fee to insure them.</a:t>
            </a:r>
          </a:p>
          <a:p>
            <a:endParaRPr lang="en-US" dirty="0"/>
          </a:p>
          <a:p>
            <a:r>
              <a:rPr lang="en-US" dirty="0"/>
              <a:t>All fees will apply to the renter’s, so 5% will get added to their total. </a:t>
            </a:r>
          </a:p>
          <a:p>
            <a:endParaRPr lang="en-US" dirty="0"/>
          </a:p>
          <a:p>
            <a:r>
              <a:rPr lang="en-US" dirty="0"/>
              <a:t>Total Car Revenue: $68,109,342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$35,032,653.36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3: Enforcing mandatory 5% insurance fee on all renter’s total. This can range from (0-10%). </a:t>
            </a:r>
          </a:p>
          <a:p>
            <a:r>
              <a:rPr lang="en-US" dirty="0"/>
              <a:t>Reason: Ensures the safety of the rider. Let’s say if the renter is reliable with a clean license, they can be omitted from the contributing if they provide proof. If not, we charge the fee to insure them.</a:t>
            </a:r>
          </a:p>
          <a:p>
            <a:endParaRPr lang="en-US" dirty="0"/>
          </a:p>
          <a:p>
            <a:r>
              <a:rPr lang="en-US" dirty="0"/>
              <a:t>All fees will apply to the renter’s, so 5% will get added to their total. </a:t>
            </a:r>
          </a:p>
          <a:p>
            <a:endParaRPr lang="en-US" dirty="0"/>
          </a:p>
          <a:p>
            <a:r>
              <a:rPr lang="en-US" dirty="0"/>
              <a:t>Total Car Revenue: $68,109,342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$35,032,653.36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2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3: Enforcing mandatory 5% insurance fee on all renter’s total. This can range from (0-10%). </a:t>
            </a:r>
          </a:p>
          <a:p>
            <a:r>
              <a:rPr lang="en-US" dirty="0"/>
              <a:t>Reason: Ensures the safety of the rider. Let’s say if the renter is reliable with a clean license, they can be omitted from the contributing if they provide proof. If not, we charge the fee to insure them.</a:t>
            </a:r>
          </a:p>
          <a:p>
            <a:endParaRPr lang="en-US" dirty="0"/>
          </a:p>
          <a:p>
            <a:r>
              <a:rPr lang="en-US" dirty="0"/>
              <a:t>All fees will apply to the renter’s, so 5% will get added to their total. </a:t>
            </a:r>
          </a:p>
          <a:p>
            <a:endParaRPr lang="en-US" dirty="0"/>
          </a:p>
          <a:p>
            <a:r>
              <a:rPr lang="en-US" dirty="0"/>
              <a:t>Total Car Revenue: $68,109,342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$35,032,653.36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21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3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7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Car Revenue: $64,866,040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$31,789,351.36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0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3 strategies: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Revenue: $84,787,353.15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Car Costs: $33,281,097.81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Profits: $51,506,255.34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8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3 strategies: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Revenue: $84,787,353.15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Car Costs: $33,281,097.81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Profits: $51,506,255.34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51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3 strategies: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Revenue: $84,787,353.15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Car Costs: $33,281,097.81 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Profits: $51,506,255.34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6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Car Revenue: $64,866,040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$31,789,351.36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Car Revenue: $64,866,040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$31,789,351.36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2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(3) Strategies: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Strategy 1: Assuming company growth is consistent throughout 2019</a:t>
            </a:r>
          </a:p>
          <a:p>
            <a:pPr marL="228600" indent="-228600">
              <a:buAutoNum type="arabicPeriod"/>
            </a:pPr>
            <a:r>
              <a:rPr lang="en-US" dirty="0"/>
              <a:t>Strategy 2: Addition and removal of cars from fleet </a:t>
            </a:r>
          </a:p>
          <a:p>
            <a:pPr marL="228600" indent="-228600">
              <a:buAutoNum type="arabicPeriod"/>
            </a:pPr>
            <a:r>
              <a:rPr lang="en-US" dirty="0"/>
              <a:t>Strategy 3: Enforcing a 5% insurance fee on the renter’s total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Assume that the total cars remain constant (4000 cars)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Predicting that Company Growth is growing at a rate of +25%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We’ll see that… (aka 25% profit)</a:t>
            </a:r>
          </a:p>
          <a:p>
            <a:r>
              <a:rPr lang="en-US" dirty="0"/>
              <a:t>Total Car Revenue: $81,082,550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$48,005,861.36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Assume that the total cars remain constant (4000 cars)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Predicting that Company Growth is growing at a rate of +25%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We’ll see that… (aka 25% profit)</a:t>
            </a:r>
          </a:p>
          <a:p>
            <a:r>
              <a:rPr lang="en-US" dirty="0"/>
              <a:t>Total Car Revenue: $81,082,550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$48,005,861.36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1: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Assume that the total cars remain constant (4000 cars)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Predicting that Company Growth is growing at a rate of +25%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We’ll see that… (aka 25% profit)</a:t>
            </a:r>
          </a:p>
          <a:p>
            <a:r>
              <a:rPr lang="en-US" dirty="0"/>
              <a:t>Total Car Revenue: $81,082,550</a:t>
            </a:r>
          </a:p>
          <a:p>
            <a:r>
              <a:rPr lang="en-US" dirty="0"/>
              <a:t>Total Car Costs: $33,076,688,64</a:t>
            </a:r>
          </a:p>
          <a:p>
            <a:r>
              <a:rPr lang="en-US" dirty="0"/>
              <a:t>Total Profit: $48,005,861.36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02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Strategy 2: We are looking at the top 5 profitable car models in the company.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Pontiac – Grand Prix (23)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Mercury – Grand Marquis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Lexus – LS (21)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Ranger (23)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Chevrolet – Express 3500 (20)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is to add 6 ADDITIONAL cars for each of these profitable models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we are going to remove the 5 non profitable car models in the fleet. Those models are: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 – 5000CS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Daewoo – Nubira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Ford – Aspire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Plymouth – </a:t>
            </a:r>
            <a:r>
              <a:rPr lang="en-US" dirty="0" err="1"/>
              <a:t>Volare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Saturn – Relay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&gt;&gt;&gt; By removing (5) models, you are reducing cost and profits earned from the past year. {(Costs: -$46,084.56) + (Profits: $41,537) = }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Overall, increases our fleet to 4025 cars </a:t>
            </a:r>
          </a:p>
          <a:p>
            <a:r>
              <a:rPr lang="en-US" dirty="0"/>
              <a:t>Total Car Revenue: $65,327,541.15</a:t>
            </a:r>
          </a:p>
          <a:p>
            <a:r>
              <a:rPr lang="en-US" dirty="0"/>
              <a:t>Total Car Costs: $33,281,097.81</a:t>
            </a:r>
          </a:p>
          <a:p>
            <a:r>
              <a:rPr lang="en-US" dirty="0"/>
              <a:t>Total Profit: $32,046,443.34</a:t>
            </a:r>
          </a:p>
          <a:p>
            <a:endParaRPr lang="en-US" dirty="0"/>
          </a:p>
          <a:p>
            <a:r>
              <a:rPr lang="en-US" dirty="0"/>
              <a:t>Because we are simultaneously removing and adding car models to the fleet, the profit is not as significant. It is 0.71%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11/20/19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11/20/19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11/20/19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11/20/19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dvice.com.au/213746/2013-opel-astra-opc-review/photo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34406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pixabay.com/vectors/data-business-growth-statistics-3365836/" TargetMode="External"/><Relationship Id="rId9" Type="http://schemas.openxmlformats.org/officeDocument/2006/relationships/hyperlink" Target="https://shippingandfreightresource.com/demurrage-detention-and-despatch/moneyimag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629186"/>
            <a:ext cx="9604310" cy="4803378"/>
          </a:xfrm>
        </p:spPr>
        <p:txBody>
          <a:bodyPr>
            <a:normAutofit/>
          </a:bodyPr>
          <a:lstStyle/>
          <a:p>
            <a:r>
              <a:rPr lang="en-US" dirty="0"/>
              <a:t>LARIAT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</a:t>
            </a:r>
            <a:r>
              <a:rPr lang="en-US" sz="7200" dirty="0"/>
              <a:t>oosting 2019 Sales</a:t>
            </a:r>
            <a:endParaRPr lang="en-US" dirty="0"/>
          </a:p>
        </p:txBody>
      </p:sp>
      <p:pic>
        <p:nvPicPr>
          <p:cNvPr id="4" name="Picture 3" descr="2013 Opel Astra OPC Review - photos | CarAdvice">
            <a:extLst>
              <a:ext uri="{FF2B5EF4-FFF2-40B4-BE49-F238E27FC236}">
                <a16:creationId xmlns:a16="http://schemas.microsoft.com/office/drawing/2014/main" id="{0433845E-AF30-D34F-83C3-45D50C8B5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114391"/>
            <a:ext cx="4292184" cy="28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2: Shifting the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Add 6 cars to the top 5 profitable models</a:t>
            </a:r>
          </a:p>
          <a:p>
            <a:pPr marL="342900" indent="-342900">
              <a:buAutoNum type="arabicPeriod"/>
            </a:pPr>
            <a:r>
              <a:rPr lang="en-US" b="1" dirty="0"/>
              <a:t> Removing the bottom 5 models that are non and least  profitable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75FD945-D19D-0C42-B5E6-4F7E95C11CF1}"/>
              </a:ext>
            </a:extLst>
          </p:cNvPr>
          <p:cNvSpPr txBox="1">
            <a:spLocks/>
          </p:cNvSpPr>
          <p:nvPr/>
        </p:nvSpPr>
        <p:spPr>
          <a:xfrm>
            <a:off x="585902" y="0"/>
            <a:ext cx="5948885" cy="859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Top 5 Most Profitable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37CB3-76BD-3A44-9391-E0C6EC3D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69" y="1059309"/>
            <a:ext cx="2710400" cy="2032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AABA2E-3A26-174B-83EE-BF7D47115145}"/>
              </a:ext>
            </a:extLst>
          </p:cNvPr>
          <p:cNvSpPr txBox="1"/>
          <p:nvPr/>
        </p:nvSpPr>
        <p:spPr>
          <a:xfrm>
            <a:off x="369824" y="1012890"/>
            <a:ext cx="279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Pontiac – Grand Prix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391F15-2171-504E-A703-C4D50A5AE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018" y="1720686"/>
            <a:ext cx="3288007" cy="24660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1C6149-733C-3645-8151-6A6F002E1879}"/>
              </a:ext>
            </a:extLst>
          </p:cNvPr>
          <p:cNvSpPr txBox="1"/>
          <p:nvPr/>
        </p:nvSpPr>
        <p:spPr>
          <a:xfrm>
            <a:off x="3883018" y="1875654"/>
            <a:ext cx="3416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Mercury – Grand Marquis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5F4885-6633-574D-9F7E-756B8EA7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83" y="2903128"/>
            <a:ext cx="3080001" cy="2032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6F3216-4D9E-C548-823E-0E497437958C}"/>
              </a:ext>
            </a:extLst>
          </p:cNvPr>
          <p:cNvSpPr txBox="1"/>
          <p:nvPr/>
        </p:nvSpPr>
        <p:spPr>
          <a:xfrm>
            <a:off x="285860" y="2781484"/>
            <a:ext cx="147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Lexus - 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57A164-3C80-1B42-BC9A-8C2D7561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533" y="3765892"/>
            <a:ext cx="3788475" cy="2095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5CD913-43AB-D743-8A62-78E96BE254BA}"/>
              </a:ext>
            </a:extLst>
          </p:cNvPr>
          <p:cNvSpPr txBox="1"/>
          <p:nvPr/>
        </p:nvSpPr>
        <p:spPr>
          <a:xfrm>
            <a:off x="5037225" y="3801883"/>
            <a:ext cx="219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Ford - Ranger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6C17B4-5704-4C4B-93F0-5FA9E750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68" y="4797359"/>
            <a:ext cx="3478741" cy="22959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1201E6-A6C9-BD44-B2B7-167CD1CE0E96}"/>
              </a:ext>
            </a:extLst>
          </p:cNvPr>
          <p:cNvSpPr txBox="1"/>
          <p:nvPr/>
        </p:nvSpPr>
        <p:spPr>
          <a:xfrm>
            <a:off x="366098" y="4735873"/>
            <a:ext cx="351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Chevrolet – Express 3500</a:t>
            </a:r>
          </a:p>
        </p:txBody>
      </p:sp>
    </p:spTree>
    <p:extLst>
      <p:ext uri="{BB962C8B-B14F-4D97-AF65-F5344CB8AC3E}">
        <p14:creationId xmlns:p14="http://schemas.microsoft.com/office/powerpoint/2010/main" val="11678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/>
      <p:bldP spid="23" grpId="0"/>
      <p:bldP spid="31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2: Shifting the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Add 6 cars to the top 5 profitable models</a:t>
            </a:r>
          </a:p>
          <a:p>
            <a:pPr marL="342900" indent="-342900">
              <a:buAutoNum type="arabicPeriod"/>
            </a:pPr>
            <a:r>
              <a:rPr lang="en-US" b="1" dirty="0"/>
              <a:t> Removing the bottom 5 models that are non and least  profitable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75FD945-D19D-0C42-B5E6-4F7E95C11CF1}"/>
              </a:ext>
            </a:extLst>
          </p:cNvPr>
          <p:cNvSpPr txBox="1">
            <a:spLocks/>
          </p:cNvSpPr>
          <p:nvPr/>
        </p:nvSpPr>
        <p:spPr>
          <a:xfrm>
            <a:off x="585902" y="0"/>
            <a:ext cx="5948885" cy="859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Least Profitable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F5AD-615B-3445-9A01-216783FA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9" y="785282"/>
            <a:ext cx="3090827" cy="1898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179E-E305-FD4E-81DA-FD04BB7320DF}"/>
              </a:ext>
            </a:extLst>
          </p:cNvPr>
          <p:cNvSpPr txBox="1"/>
          <p:nvPr/>
        </p:nvSpPr>
        <p:spPr>
          <a:xfrm>
            <a:off x="552035" y="1171428"/>
            <a:ext cx="267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Ford - Aspire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E9BBB84-1536-9E4D-B1A9-F19921D3E001}"/>
              </a:ext>
            </a:extLst>
          </p:cNvPr>
          <p:cNvSpPr txBox="1">
            <a:spLocks/>
          </p:cNvSpPr>
          <p:nvPr/>
        </p:nvSpPr>
        <p:spPr>
          <a:xfrm>
            <a:off x="460739" y="2418292"/>
            <a:ext cx="5948885" cy="700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Non-Profitable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B94488-8EC8-2B42-90E8-BFE6B031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16" y="3115734"/>
            <a:ext cx="3175000" cy="185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12EA8-C500-C34F-81EA-A3EEDD889F7F}"/>
              </a:ext>
            </a:extLst>
          </p:cNvPr>
          <p:cNvSpPr txBox="1"/>
          <p:nvPr/>
        </p:nvSpPr>
        <p:spPr>
          <a:xfrm>
            <a:off x="260181" y="3069105"/>
            <a:ext cx="267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Daewoo - Nubira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A33A4-FBF7-0D4D-B0A6-0BFBC8153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20" y="3141556"/>
            <a:ext cx="3542866" cy="1992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06ABC3-E39A-9646-9705-F714C40B575E}"/>
              </a:ext>
            </a:extLst>
          </p:cNvPr>
          <p:cNvSpPr txBox="1"/>
          <p:nvPr/>
        </p:nvSpPr>
        <p:spPr>
          <a:xfrm>
            <a:off x="5197053" y="3028890"/>
            <a:ext cx="267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Audi – 5000CS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FAA25-A4E2-D142-AC57-5EF0E2A30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156" y="4242971"/>
            <a:ext cx="2707330" cy="2707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9AA1C7-BFFE-9740-B9D0-AA927044E553}"/>
              </a:ext>
            </a:extLst>
          </p:cNvPr>
          <p:cNvSpPr txBox="1"/>
          <p:nvPr/>
        </p:nvSpPr>
        <p:spPr>
          <a:xfrm>
            <a:off x="3755952" y="4783402"/>
            <a:ext cx="267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Plymouth - </a:t>
            </a:r>
            <a:r>
              <a:rPr lang="en-US" sz="2000" b="1" dirty="0" err="1"/>
              <a:t>Volare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D2DD2-E98A-1E41-A8DE-354072BA5B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52" t="21367" r="11221" b="17799"/>
          <a:stretch/>
        </p:blipFill>
        <p:spPr>
          <a:xfrm>
            <a:off x="582878" y="4992583"/>
            <a:ext cx="3007908" cy="16410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8C314B-2138-8841-8B50-C041BB75242C}"/>
              </a:ext>
            </a:extLst>
          </p:cNvPr>
          <p:cNvSpPr txBox="1"/>
          <p:nvPr/>
        </p:nvSpPr>
        <p:spPr>
          <a:xfrm>
            <a:off x="184767" y="4769879"/>
            <a:ext cx="267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Saturn - Relay</a:t>
            </a:r>
          </a:p>
        </p:txBody>
      </p:sp>
    </p:spTree>
    <p:extLst>
      <p:ext uri="{BB962C8B-B14F-4D97-AF65-F5344CB8AC3E}">
        <p14:creationId xmlns:p14="http://schemas.microsoft.com/office/powerpoint/2010/main" val="27160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  <p:bldP spid="13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2: Shifting the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Add 6 cars to the top 5 profitable models</a:t>
            </a:r>
          </a:p>
          <a:p>
            <a:pPr marL="342900" indent="-342900">
              <a:buAutoNum type="arabicPeriod"/>
            </a:pPr>
            <a:r>
              <a:rPr lang="en-US" b="1" dirty="0"/>
              <a:t> Removing the bottom 5 models that are non and least  profitable 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A7C70F-9989-D94C-9E1A-DAFE8BE4D3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841300"/>
              </p:ext>
            </p:extLst>
          </p:nvPr>
        </p:nvGraphicFramePr>
        <p:xfrm>
          <a:off x="621248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1">
            <a:extLst>
              <a:ext uri="{FF2B5EF4-FFF2-40B4-BE49-F238E27FC236}">
                <a16:creationId xmlns:a16="http://schemas.microsoft.com/office/drawing/2014/main" id="{5F0D49A3-8DE8-7B4B-A25A-BE8629A70B71}"/>
              </a:ext>
            </a:extLst>
          </p:cNvPr>
          <p:cNvSpPr txBox="1"/>
          <p:nvPr/>
        </p:nvSpPr>
        <p:spPr>
          <a:xfrm>
            <a:off x="1538207" y="1561562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$65,327,541</a:t>
            </a:r>
          </a:p>
        </p:txBody>
      </p:sp>
    </p:spTree>
    <p:extLst>
      <p:ext uri="{BB962C8B-B14F-4D97-AF65-F5344CB8AC3E}">
        <p14:creationId xmlns:p14="http://schemas.microsoft.com/office/powerpoint/2010/main" val="383212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2: Shifting the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Add 6 cars to the top 5 profitable models</a:t>
            </a:r>
          </a:p>
          <a:p>
            <a:pPr marL="342900" indent="-342900">
              <a:buAutoNum type="arabicPeriod"/>
            </a:pPr>
            <a:r>
              <a:rPr lang="en-US" b="1" dirty="0"/>
              <a:t> Removing the bottom 5 models that are non and least  profitable 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A7C70F-9989-D94C-9E1A-DAFE8BE4D3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774937"/>
              </p:ext>
            </p:extLst>
          </p:nvPr>
        </p:nvGraphicFramePr>
        <p:xfrm>
          <a:off x="621248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1">
            <a:extLst>
              <a:ext uri="{FF2B5EF4-FFF2-40B4-BE49-F238E27FC236}">
                <a16:creationId xmlns:a16="http://schemas.microsoft.com/office/drawing/2014/main" id="{5F0D49A3-8DE8-7B4B-A25A-BE8629A70B71}"/>
              </a:ext>
            </a:extLst>
          </p:cNvPr>
          <p:cNvSpPr txBox="1"/>
          <p:nvPr/>
        </p:nvSpPr>
        <p:spPr>
          <a:xfrm>
            <a:off x="1538207" y="1561562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$65,327,541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3015811-BCDD-F049-98DE-711922FBB60B}"/>
              </a:ext>
            </a:extLst>
          </p:cNvPr>
          <p:cNvSpPr txBox="1"/>
          <p:nvPr/>
        </p:nvSpPr>
        <p:spPr>
          <a:xfrm>
            <a:off x="3316207" y="3154891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$33,281,097</a:t>
            </a:r>
          </a:p>
        </p:txBody>
      </p:sp>
    </p:spTree>
    <p:extLst>
      <p:ext uri="{BB962C8B-B14F-4D97-AF65-F5344CB8AC3E}">
        <p14:creationId xmlns:p14="http://schemas.microsoft.com/office/powerpoint/2010/main" val="39664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2: Shifting the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Add 6 cars to the top 5 profitable models</a:t>
            </a:r>
          </a:p>
          <a:p>
            <a:pPr marL="342900" indent="-342900">
              <a:buAutoNum type="arabicPeriod"/>
            </a:pPr>
            <a:r>
              <a:rPr lang="en-US" b="1" dirty="0"/>
              <a:t> Removing the bottom 5 models that are non and least  profitable 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A7C70F-9989-D94C-9E1A-DAFE8BE4D3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08197"/>
              </p:ext>
            </p:extLst>
          </p:nvPr>
        </p:nvGraphicFramePr>
        <p:xfrm>
          <a:off x="621248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1">
            <a:extLst>
              <a:ext uri="{FF2B5EF4-FFF2-40B4-BE49-F238E27FC236}">
                <a16:creationId xmlns:a16="http://schemas.microsoft.com/office/drawing/2014/main" id="{5F0D49A3-8DE8-7B4B-A25A-BE8629A70B71}"/>
              </a:ext>
            </a:extLst>
          </p:cNvPr>
          <p:cNvSpPr txBox="1"/>
          <p:nvPr/>
        </p:nvSpPr>
        <p:spPr>
          <a:xfrm>
            <a:off x="1538207" y="1561562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$65,327,541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3015811-BCDD-F049-98DE-711922FBB60B}"/>
              </a:ext>
            </a:extLst>
          </p:cNvPr>
          <p:cNvSpPr txBox="1"/>
          <p:nvPr/>
        </p:nvSpPr>
        <p:spPr>
          <a:xfrm>
            <a:off x="3316207" y="3154891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$33,281,097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2D35C7B-BC22-8242-9709-07ACC9A3219F}"/>
              </a:ext>
            </a:extLst>
          </p:cNvPr>
          <p:cNvSpPr txBox="1"/>
          <p:nvPr/>
        </p:nvSpPr>
        <p:spPr>
          <a:xfrm>
            <a:off x="5223991" y="3154891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$32,046,443</a:t>
            </a:r>
          </a:p>
        </p:txBody>
      </p:sp>
    </p:spTree>
    <p:extLst>
      <p:ext uri="{BB962C8B-B14F-4D97-AF65-F5344CB8AC3E}">
        <p14:creationId xmlns:p14="http://schemas.microsoft.com/office/powerpoint/2010/main" val="12525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Strategy 3: Mandatory Fee of 5%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Enforce a mandatory 5% fee to cover potential losses caused from accidents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83E2B6F-D3E0-2842-91C6-D26E37D7CE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422034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">
            <a:extLst>
              <a:ext uri="{FF2B5EF4-FFF2-40B4-BE49-F238E27FC236}">
                <a16:creationId xmlns:a16="http://schemas.microsoft.com/office/drawing/2014/main" id="{BFC23263-9244-4C48-AD0A-3616F4DFB077}"/>
              </a:ext>
            </a:extLst>
          </p:cNvPr>
          <p:cNvSpPr txBox="1"/>
          <p:nvPr/>
        </p:nvSpPr>
        <p:spPr>
          <a:xfrm>
            <a:off x="1553705" y="182503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$68,109,342</a:t>
            </a:r>
          </a:p>
        </p:txBody>
      </p:sp>
    </p:spTree>
    <p:extLst>
      <p:ext uri="{BB962C8B-B14F-4D97-AF65-F5344CB8AC3E}">
        <p14:creationId xmlns:p14="http://schemas.microsoft.com/office/powerpoint/2010/main" val="2458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3" grpId="0">
        <p:bldAsOne/>
      </p:bldGraphic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Strategy 3: Mandatory Fee of 5%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Enforce a mandatory 5% fee to cover potential losses caused from accidents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83E2B6F-D3E0-2842-91C6-D26E37D7CE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786716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">
            <a:extLst>
              <a:ext uri="{FF2B5EF4-FFF2-40B4-BE49-F238E27FC236}">
                <a16:creationId xmlns:a16="http://schemas.microsoft.com/office/drawing/2014/main" id="{BFC23263-9244-4C48-AD0A-3616F4DFB077}"/>
              </a:ext>
            </a:extLst>
          </p:cNvPr>
          <p:cNvSpPr txBox="1"/>
          <p:nvPr/>
        </p:nvSpPr>
        <p:spPr>
          <a:xfrm>
            <a:off x="1553705" y="182503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$68,109,342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40CDF0D-03A5-0D46-82AB-A7FF308F3679}"/>
              </a:ext>
            </a:extLst>
          </p:cNvPr>
          <p:cNvSpPr txBox="1"/>
          <p:nvPr/>
        </p:nvSpPr>
        <p:spPr>
          <a:xfrm>
            <a:off x="3331705" y="326379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$33,076,688</a:t>
            </a:r>
          </a:p>
        </p:txBody>
      </p:sp>
    </p:spTree>
    <p:extLst>
      <p:ext uri="{BB962C8B-B14F-4D97-AF65-F5344CB8AC3E}">
        <p14:creationId xmlns:p14="http://schemas.microsoft.com/office/powerpoint/2010/main" val="34672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Strategy 3: Mandatory Fee of 5%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Enforce a mandatory 5% fee to cover potential losses caused from accidents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83E2B6F-D3E0-2842-91C6-D26E37D7CE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570116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">
            <a:extLst>
              <a:ext uri="{FF2B5EF4-FFF2-40B4-BE49-F238E27FC236}">
                <a16:creationId xmlns:a16="http://schemas.microsoft.com/office/drawing/2014/main" id="{BFC23263-9244-4C48-AD0A-3616F4DFB077}"/>
              </a:ext>
            </a:extLst>
          </p:cNvPr>
          <p:cNvSpPr txBox="1"/>
          <p:nvPr/>
        </p:nvSpPr>
        <p:spPr>
          <a:xfrm>
            <a:off x="1553705" y="182503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$68,109,342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40CDF0D-03A5-0D46-82AB-A7FF308F3679}"/>
              </a:ext>
            </a:extLst>
          </p:cNvPr>
          <p:cNvSpPr txBox="1"/>
          <p:nvPr/>
        </p:nvSpPr>
        <p:spPr>
          <a:xfrm>
            <a:off x="3331705" y="326379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$33,076,688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EE17E2-2929-9C49-8D94-DF185D455AFE}"/>
              </a:ext>
            </a:extLst>
          </p:cNvPr>
          <p:cNvSpPr txBox="1"/>
          <p:nvPr/>
        </p:nvSpPr>
        <p:spPr>
          <a:xfrm>
            <a:off x="5233536" y="3263792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$35,032,653</a:t>
            </a:r>
          </a:p>
        </p:txBody>
      </p:sp>
    </p:spTree>
    <p:extLst>
      <p:ext uri="{BB962C8B-B14F-4D97-AF65-F5344CB8AC3E}">
        <p14:creationId xmlns:p14="http://schemas.microsoft.com/office/powerpoint/2010/main" val="7903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6156-7628-914A-8A78-8203DCA7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45" y="681925"/>
            <a:ext cx="9604310" cy="4610701"/>
          </a:xfrm>
        </p:spPr>
        <p:txBody>
          <a:bodyPr>
            <a:normAutofit/>
          </a:bodyPr>
          <a:lstStyle/>
          <a:p>
            <a:r>
              <a:rPr lang="en-US" dirty="0"/>
              <a:t>To maximize revenue for 2019…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AC17C-9DBA-B141-ABB5-2AFE66DE7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6156-7628-914A-8A78-8203DCA76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45" y="681925"/>
            <a:ext cx="9604310" cy="4610701"/>
          </a:xfrm>
        </p:spPr>
        <p:txBody>
          <a:bodyPr>
            <a:normAutofit/>
          </a:bodyPr>
          <a:lstStyle/>
          <a:p>
            <a:r>
              <a:rPr lang="en-US" dirty="0"/>
              <a:t>…combine all 3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AC17C-9DBA-B141-ABB5-2AFE66DE7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9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97A0-D89F-8C44-A1E3-FAB8C59F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CA5AA-34F6-8548-AA25-6C5728FCF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Reviewing 2018 Sales</a:t>
            </a:r>
          </a:p>
          <a:p>
            <a:r>
              <a:rPr lang="en-US" dirty="0"/>
              <a:t>Ways to boost up 2019 Sales</a:t>
            </a:r>
          </a:p>
          <a:p>
            <a:r>
              <a:rPr lang="en-US" dirty="0"/>
              <a:t>Strategy 1</a:t>
            </a:r>
          </a:p>
          <a:p>
            <a:r>
              <a:rPr lang="en-US" dirty="0"/>
              <a:t>Strategy 2</a:t>
            </a:r>
          </a:p>
          <a:p>
            <a:r>
              <a:rPr lang="en-US" dirty="0"/>
              <a:t>Strategy 3</a:t>
            </a:r>
          </a:p>
          <a:p>
            <a:r>
              <a:rPr lang="en-US" dirty="0"/>
              <a:t>Combine all three </a:t>
            </a:r>
          </a:p>
        </p:txBody>
      </p:sp>
    </p:spTree>
    <p:extLst>
      <p:ext uri="{BB962C8B-B14F-4D97-AF65-F5344CB8AC3E}">
        <p14:creationId xmlns:p14="http://schemas.microsoft.com/office/powerpoint/2010/main" val="203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CEAB-E072-4D49-9BCF-75D59A4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Increase When Combining All Strategies</a:t>
            </a:r>
          </a:p>
        </p:txBody>
      </p:sp>
      <p:pic>
        <p:nvPicPr>
          <p:cNvPr id="5" name="Picture 4" descr="Data Business Growth - Free vector graphic on Pixabay">
            <a:extLst>
              <a:ext uri="{FF2B5EF4-FFF2-40B4-BE49-F238E27FC236}">
                <a16:creationId xmlns:a16="http://schemas.microsoft.com/office/drawing/2014/main" id="{5F318D34-A2FB-3A45-885E-794EDCD0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5433" y="3018295"/>
            <a:ext cx="2598764" cy="2060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85A14-F81E-4140-855C-71D9EAB2E3B9}"/>
              </a:ext>
            </a:extLst>
          </p:cNvPr>
          <p:cNvSpPr txBox="1"/>
          <p:nvPr/>
        </p:nvSpPr>
        <p:spPr>
          <a:xfrm>
            <a:off x="958526" y="212435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Company Growth: 25%</a:t>
            </a:r>
          </a:p>
        </p:txBody>
      </p:sp>
      <p:pic>
        <p:nvPicPr>
          <p:cNvPr id="8" name="Picture 7" descr="Alfa Romeo 4C PNG">
            <a:extLst>
              <a:ext uri="{FF2B5EF4-FFF2-40B4-BE49-F238E27FC236}">
                <a16:creationId xmlns:a16="http://schemas.microsoft.com/office/drawing/2014/main" id="{F356FFCD-B10D-7E4A-B0FF-FFE6F934C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69525" y="3018295"/>
            <a:ext cx="4400188" cy="2060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0199A-8239-3B49-9FAB-2213582A1100}"/>
              </a:ext>
            </a:extLst>
          </p:cNvPr>
          <p:cNvSpPr txBox="1"/>
          <p:nvPr/>
        </p:nvSpPr>
        <p:spPr>
          <a:xfrm>
            <a:off x="8591550" y="6610163"/>
            <a:ext cx="4610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pngimg.com/download/34406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45870-C8DC-F648-A88A-B03B7EA94E32}"/>
              </a:ext>
            </a:extLst>
          </p:cNvPr>
          <p:cNvSpPr txBox="1"/>
          <p:nvPr/>
        </p:nvSpPr>
        <p:spPr>
          <a:xfrm>
            <a:off x="4298072" y="214093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Add/Removal of Models: 0.71%</a:t>
            </a:r>
          </a:p>
        </p:txBody>
      </p:sp>
      <p:pic>
        <p:nvPicPr>
          <p:cNvPr id="15" name="Picture 14" descr="moneyimage - Shipping and Freight Resource">
            <a:extLst>
              <a:ext uri="{FF2B5EF4-FFF2-40B4-BE49-F238E27FC236}">
                <a16:creationId xmlns:a16="http://schemas.microsoft.com/office/drawing/2014/main" id="{C0F8232A-365D-7E4F-BA56-F86C7C84E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69713" y="3018295"/>
            <a:ext cx="3663456" cy="2060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47A4D5-3897-5F4F-84C0-928BABB09A93}"/>
              </a:ext>
            </a:extLst>
          </p:cNvPr>
          <p:cNvSpPr txBox="1"/>
          <p:nvPr/>
        </p:nvSpPr>
        <p:spPr>
          <a:xfrm>
            <a:off x="8693418" y="21476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Mandatory Fees: 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9F01D-A605-5E44-BF04-3EBC9D44E186}"/>
              </a:ext>
            </a:extLst>
          </p:cNvPr>
          <p:cNvSpPr txBox="1"/>
          <p:nvPr/>
        </p:nvSpPr>
        <p:spPr>
          <a:xfrm>
            <a:off x="2531389" y="5603599"/>
            <a:ext cx="7129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30.71% Increase in Revenue</a:t>
            </a:r>
          </a:p>
        </p:txBody>
      </p:sp>
    </p:spTree>
    <p:extLst>
      <p:ext uri="{BB962C8B-B14F-4D97-AF65-F5344CB8AC3E}">
        <p14:creationId xmlns:p14="http://schemas.microsoft.com/office/powerpoint/2010/main" val="202300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Combination Strategy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Combining all (3) suggested Strategies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D1E8B29-47DF-8442-9C36-2A55E5012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717679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2E506E5D-6D61-A14B-9A46-15A855965619}"/>
              </a:ext>
            </a:extLst>
          </p:cNvPr>
          <p:cNvSpPr txBox="1"/>
          <p:nvPr/>
        </p:nvSpPr>
        <p:spPr>
          <a:xfrm>
            <a:off x="1538206" y="1546064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$84,787,353</a:t>
            </a:r>
          </a:p>
        </p:txBody>
      </p:sp>
    </p:spTree>
    <p:extLst>
      <p:ext uri="{BB962C8B-B14F-4D97-AF65-F5344CB8AC3E}">
        <p14:creationId xmlns:p14="http://schemas.microsoft.com/office/powerpoint/2010/main" val="7094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Combination Strategy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Combining all (3) suggested Strategies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D1E8B29-47DF-8442-9C36-2A55E5012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382038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2E506E5D-6D61-A14B-9A46-15A855965619}"/>
              </a:ext>
            </a:extLst>
          </p:cNvPr>
          <p:cNvSpPr txBox="1"/>
          <p:nvPr/>
        </p:nvSpPr>
        <p:spPr>
          <a:xfrm>
            <a:off x="1538206" y="1546064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$84,787,353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B9D14B3-3610-3C4F-8809-647ABFF4E4D9}"/>
              </a:ext>
            </a:extLst>
          </p:cNvPr>
          <p:cNvSpPr txBox="1"/>
          <p:nvPr/>
        </p:nvSpPr>
        <p:spPr>
          <a:xfrm>
            <a:off x="3316206" y="3532234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$33,381,097</a:t>
            </a:r>
          </a:p>
        </p:txBody>
      </p:sp>
    </p:spTree>
    <p:extLst>
      <p:ext uri="{BB962C8B-B14F-4D97-AF65-F5344CB8AC3E}">
        <p14:creationId xmlns:p14="http://schemas.microsoft.com/office/powerpoint/2010/main" val="3923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8074C-6D0F-45F8-B83C-D05102CB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/>
          <a:p>
            <a:r>
              <a:rPr lang="en-US" dirty="0"/>
              <a:t>Combination Strategy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7384116-FAE7-420D-8469-D61C3D2B8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/>
          <a:p>
            <a:r>
              <a:rPr lang="en-US" dirty="0"/>
              <a:t>- Combining all (3) suggested Strategies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D1E8B29-47DF-8442-9C36-2A55E5012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422428"/>
              </p:ext>
            </p:extLst>
          </p:nvPr>
        </p:nvGraphicFramePr>
        <p:xfrm>
          <a:off x="624840" y="1339596"/>
          <a:ext cx="6510528" cy="417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2E506E5D-6D61-A14B-9A46-15A855965619}"/>
              </a:ext>
            </a:extLst>
          </p:cNvPr>
          <p:cNvSpPr txBox="1"/>
          <p:nvPr/>
        </p:nvSpPr>
        <p:spPr>
          <a:xfrm>
            <a:off x="1538206" y="1546064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$84,787,353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B9D14B3-3610-3C4F-8809-647ABFF4E4D9}"/>
              </a:ext>
            </a:extLst>
          </p:cNvPr>
          <p:cNvSpPr txBox="1"/>
          <p:nvPr/>
        </p:nvSpPr>
        <p:spPr>
          <a:xfrm>
            <a:off x="3316206" y="3532234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$33,381,097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EFCB7C23-28E0-994F-BD20-956089FD95D3}"/>
              </a:ext>
            </a:extLst>
          </p:cNvPr>
          <p:cNvSpPr txBox="1"/>
          <p:nvPr/>
        </p:nvSpPr>
        <p:spPr>
          <a:xfrm>
            <a:off x="5094206" y="2777549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$51,506,225</a:t>
            </a:r>
          </a:p>
        </p:txBody>
      </p:sp>
    </p:spTree>
    <p:extLst>
      <p:ext uri="{BB962C8B-B14F-4D97-AF65-F5344CB8AC3E}">
        <p14:creationId xmlns:p14="http://schemas.microsoft.com/office/powerpoint/2010/main" val="28245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67AC-2CB5-5441-ACB8-4AB506191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Questions or Comments?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72294-E737-8E4E-AD6F-92CB99111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DB6A-E328-0045-BE81-F25B0A8F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6619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2018 Sales 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22BAB-66A0-4749-BA54-9FF4E537BE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70044"/>
            <a:ext cx="8686800" cy="4882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88839-5CFC-854A-82A8-BAFB362A18E0}"/>
              </a:ext>
            </a:extLst>
          </p:cNvPr>
          <p:cNvSpPr txBox="1"/>
          <p:nvPr/>
        </p:nvSpPr>
        <p:spPr>
          <a:xfrm>
            <a:off x="3059480" y="1366812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$64,866,040</a:t>
            </a:r>
          </a:p>
        </p:txBody>
      </p:sp>
    </p:spTree>
    <p:extLst>
      <p:ext uri="{BB962C8B-B14F-4D97-AF65-F5344CB8AC3E}">
        <p14:creationId xmlns:p14="http://schemas.microsoft.com/office/powerpoint/2010/main" val="37020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DB6A-E328-0045-BE81-F25B0A8F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6619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2018 Sales 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11FF7-B700-AE47-A661-B123B016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70044"/>
            <a:ext cx="8686800" cy="489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18C9-7D6D-3C46-A607-53E676B07A1C}"/>
              </a:ext>
            </a:extLst>
          </p:cNvPr>
          <p:cNvSpPr txBox="1"/>
          <p:nvPr/>
        </p:nvSpPr>
        <p:spPr>
          <a:xfrm>
            <a:off x="3076413" y="1366812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$64,866,040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F3E73-17EE-4945-9385-1BDC35536274}"/>
              </a:ext>
            </a:extLst>
          </p:cNvPr>
          <p:cNvSpPr txBox="1"/>
          <p:nvPr/>
        </p:nvSpPr>
        <p:spPr>
          <a:xfrm>
            <a:off x="5496444" y="3247647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$33,076,688</a:t>
            </a:r>
          </a:p>
        </p:txBody>
      </p:sp>
    </p:spTree>
    <p:extLst>
      <p:ext uri="{BB962C8B-B14F-4D97-AF65-F5344CB8AC3E}">
        <p14:creationId xmlns:p14="http://schemas.microsoft.com/office/powerpoint/2010/main" val="3903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DB6A-E328-0045-BE81-F25B0A8F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2018 Sales 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8EB4E-7190-A94E-8813-F2127275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66800"/>
            <a:ext cx="8686800" cy="488432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FF279C-C986-764A-99E1-E773295E3881}"/>
              </a:ext>
            </a:extLst>
          </p:cNvPr>
          <p:cNvSpPr txBox="1"/>
          <p:nvPr/>
        </p:nvSpPr>
        <p:spPr>
          <a:xfrm>
            <a:off x="3068664" y="1360325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$64,866,040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7718A-6556-6C44-8075-CC5160AD6F80}"/>
              </a:ext>
            </a:extLst>
          </p:cNvPr>
          <p:cNvSpPr txBox="1"/>
          <p:nvPr/>
        </p:nvSpPr>
        <p:spPr>
          <a:xfrm>
            <a:off x="5501899" y="3239539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$33,076,688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DA5A9-DE8F-5A4D-A5F9-CDE0DBBDB6EF}"/>
              </a:ext>
            </a:extLst>
          </p:cNvPr>
          <p:cNvSpPr txBox="1"/>
          <p:nvPr/>
        </p:nvSpPr>
        <p:spPr>
          <a:xfrm>
            <a:off x="7970649" y="3239539"/>
            <a:ext cx="2218267" cy="53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$31,789,351</a:t>
            </a:r>
          </a:p>
        </p:txBody>
      </p:sp>
    </p:spTree>
    <p:extLst>
      <p:ext uri="{BB962C8B-B14F-4D97-AF65-F5344CB8AC3E}">
        <p14:creationId xmlns:p14="http://schemas.microsoft.com/office/powerpoint/2010/main" val="15826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62ACB-9441-324B-BBB9-F4D0E9C32F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can we boost sales for 2019?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BD4802-DD2A-384A-8595-7A4AF313D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1: Company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Assume all factors stay </a:t>
            </a:r>
            <a:r>
              <a:rPr lang="en-US" b="1" dirty="0"/>
              <a:t>constant</a:t>
            </a:r>
            <a:r>
              <a:rPr lang="en-US" dirty="0"/>
              <a:t> and company draws in business at </a:t>
            </a:r>
            <a:r>
              <a:rPr lang="en-US" b="1" dirty="0"/>
              <a:t>25% growth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61CF70-1956-3D4F-92C3-A75F4DA53F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067441"/>
              </p:ext>
            </p:extLst>
          </p:nvPr>
        </p:nvGraphicFramePr>
        <p:xfrm>
          <a:off x="621248" y="1339850"/>
          <a:ext cx="650875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17940930-C9F3-9145-B471-4428EA689F3B}"/>
              </a:ext>
            </a:extLst>
          </p:cNvPr>
          <p:cNvSpPr txBox="1"/>
          <p:nvPr/>
        </p:nvSpPr>
        <p:spPr>
          <a:xfrm>
            <a:off x="1600200" y="1670050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$81,082,550</a:t>
            </a:r>
          </a:p>
        </p:txBody>
      </p:sp>
    </p:spTree>
    <p:extLst>
      <p:ext uri="{BB962C8B-B14F-4D97-AF65-F5344CB8AC3E}">
        <p14:creationId xmlns:p14="http://schemas.microsoft.com/office/powerpoint/2010/main" val="35376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1: Company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Assume all factors stay </a:t>
            </a:r>
            <a:r>
              <a:rPr lang="en-US" b="1" dirty="0"/>
              <a:t>constant</a:t>
            </a:r>
            <a:r>
              <a:rPr lang="en-US" dirty="0"/>
              <a:t> and company draws in business at </a:t>
            </a:r>
            <a:r>
              <a:rPr lang="en-US" b="1" dirty="0"/>
              <a:t>25% growth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61CF70-1956-3D4F-92C3-A75F4DA53F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751228"/>
              </p:ext>
            </p:extLst>
          </p:nvPr>
        </p:nvGraphicFramePr>
        <p:xfrm>
          <a:off x="621248" y="1339850"/>
          <a:ext cx="650875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3CD5928C-60A4-1742-9A01-F53B7331BCE5}"/>
              </a:ext>
            </a:extLst>
          </p:cNvPr>
          <p:cNvSpPr txBox="1"/>
          <p:nvPr/>
        </p:nvSpPr>
        <p:spPr>
          <a:xfrm>
            <a:off x="1600200" y="1670050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$81,082,550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0074160-02D1-5D4B-9D14-23F89BC7B3A4}"/>
              </a:ext>
            </a:extLst>
          </p:cNvPr>
          <p:cNvSpPr txBox="1"/>
          <p:nvPr/>
        </p:nvSpPr>
        <p:spPr>
          <a:xfrm>
            <a:off x="3378200" y="3432875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$33,076,688</a:t>
            </a:r>
          </a:p>
        </p:txBody>
      </p:sp>
    </p:spTree>
    <p:extLst>
      <p:ext uri="{BB962C8B-B14F-4D97-AF65-F5344CB8AC3E}">
        <p14:creationId xmlns:p14="http://schemas.microsoft.com/office/powerpoint/2010/main" val="150019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7ECA-F3ED-1E45-8940-7F25A465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Strategy 1: Company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6896-6A8A-EB44-ADAC-F5C1225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Assume all factors stay </a:t>
            </a:r>
            <a:r>
              <a:rPr lang="en-US" b="1" dirty="0"/>
              <a:t>constant</a:t>
            </a:r>
            <a:r>
              <a:rPr lang="en-US" dirty="0"/>
              <a:t> and company draws in business at </a:t>
            </a:r>
            <a:r>
              <a:rPr lang="en-US" b="1" dirty="0"/>
              <a:t>25% growth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61CF70-1956-3D4F-92C3-A75F4DA53F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963957"/>
              </p:ext>
            </p:extLst>
          </p:nvPr>
        </p:nvGraphicFramePr>
        <p:xfrm>
          <a:off x="621248" y="1339850"/>
          <a:ext cx="6508750" cy="417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3CD5928C-60A4-1742-9A01-F53B7331BCE5}"/>
              </a:ext>
            </a:extLst>
          </p:cNvPr>
          <p:cNvSpPr txBox="1"/>
          <p:nvPr/>
        </p:nvSpPr>
        <p:spPr>
          <a:xfrm>
            <a:off x="1600200" y="1670050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$81,082,550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E48F55F-C6B6-554F-85C5-B3D1B84A3A15}"/>
              </a:ext>
            </a:extLst>
          </p:cNvPr>
          <p:cNvSpPr txBox="1"/>
          <p:nvPr/>
        </p:nvSpPr>
        <p:spPr>
          <a:xfrm>
            <a:off x="5207000" y="2880783"/>
            <a:ext cx="1778000" cy="548217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$48,005,861</a:t>
            </a:r>
          </a:p>
        </p:txBody>
      </p:sp>
    </p:spTree>
    <p:extLst>
      <p:ext uri="{BB962C8B-B14F-4D97-AF65-F5344CB8AC3E}">
        <p14:creationId xmlns:p14="http://schemas.microsoft.com/office/powerpoint/2010/main" val="12310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2102</Words>
  <Application>Microsoft Macintosh PowerPoint</Application>
  <PresentationFormat>Widescreen</PresentationFormat>
  <Paragraphs>321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Diamond Grid 16x9</vt:lpstr>
      <vt:lpstr>LARIAT  Boosting 2019 Sales</vt:lpstr>
      <vt:lpstr>Overview</vt:lpstr>
      <vt:lpstr>2018 Sales Recap</vt:lpstr>
      <vt:lpstr>2018 Sales Recap</vt:lpstr>
      <vt:lpstr>2018 Sales Recap</vt:lpstr>
      <vt:lpstr>How can we boost sales for 2019?</vt:lpstr>
      <vt:lpstr>Strategy 1: Company Growth</vt:lpstr>
      <vt:lpstr>Strategy 1: Company Growth</vt:lpstr>
      <vt:lpstr>Strategy 1: Company Growth</vt:lpstr>
      <vt:lpstr>Strategy 2: Shifting the fleet</vt:lpstr>
      <vt:lpstr>Strategy 2: Shifting the fleet</vt:lpstr>
      <vt:lpstr>Strategy 2: Shifting the fleet</vt:lpstr>
      <vt:lpstr>Strategy 2: Shifting the fleet</vt:lpstr>
      <vt:lpstr>Strategy 2: Shifting the fleet</vt:lpstr>
      <vt:lpstr>Strategy 3: Mandatory Fee of 5%</vt:lpstr>
      <vt:lpstr>Strategy 3: Mandatory Fee of 5%</vt:lpstr>
      <vt:lpstr>Strategy 3: Mandatory Fee of 5%</vt:lpstr>
      <vt:lpstr>To maximize revenue for 2019…</vt:lpstr>
      <vt:lpstr>…combine all 3 strategies</vt:lpstr>
      <vt:lpstr>Increase When Combining All Strategies</vt:lpstr>
      <vt:lpstr>Combination Strategy</vt:lpstr>
      <vt:lpstr>Combination Strategy</vt:lpstr>
      <vt:lpstr>Combination Strategy</vt:lpstr>
      <vt:lpstr>Questions or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  Boosting 2019 Sales</dc:title>
  <dc:creator>Microsoft Office User</dc:creator>
  <cp:lastModifiedBy>Microsoft Office User</cp:lastModifiedBy>
  <cp:revision>10</cp:revision>
  <dcterms:created xsi:type="dcterms:W3CDTF">2019-11-16T04:09:42Z</dcterms:created>
  <dcterms:modified xsi:type="dcterms:W3CDTF">2019-11-21T23:41:32Z</dcterms:modified>
</cp:coreProperties>
</file>